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97" r:id="rId3"/>
    <p:sldId id="352" r:id="rId4"/>
    <p:sldId id="351" r:id="rId5"/>
    <p:sldId id="350" r:id="rId6"/>
    <p:sldId id="299" r:id="rId7"/>
    <p:sldId id="298" r:id="rId8"/>
    <p:sldId id="353" r:id="rId9"/>
    <p:sldId id="27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868"/>
    <a:srgbClr val="5F5F5F"/>
    <a:srgbClr val="808080"/>
    <a:srgbClr val="6699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7" autoAdjust="0"/>
    <p:restoredTop sz="94660" autoAdjust="0"/>
  </p:normalViewPr>
  <p:slideViewPr>
    <p:cSldViewPr>
      <p:cViewPr varScale="1">
        <p:scale>
          <a:sx n="99" d="100"/>
          <a:sy n="99" d="100"/>
        </p:scale>
        <p:origin x="-2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81143-F927-4D0B-9BA2-69FA2A449E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0D67A-FFC2-498C-A08C-8EB5544A3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617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/>
        </p:nvSpPr>
        <p:spPr bwMode="gray">
          <a:xfrm>
            <a:off x="8004175" y="0"/>
            <a:ext cx="1139825" cy="6858000"/>
          </a:xfrm>
          <a:prstGeom prst="rect">
            <a:avLst/>
          </a:prstGeom>
          <a:solidFill>
            <a:schemeClr val="bg2">
              <a:alpha val="3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white">
          <a:xfrm>
            <a:off x="0" y="4638675"/>
            <a:ext cx="9144000" cy="2219325"/>
          </a:xfrm>
          <a:prstGeom prst="rect">
            <a:avLst/>
          </a:prstGeom>
          <a:solidFill>
            <a:schemeClr val="folHlink">
              <a:alpha val="3098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gray">
          <a:xfrm>
            <a:off x="0" y="2149475"/>
            <a:ext cx="9144000" cy="24987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7" name="Freeform 20"/>
          <p:cNvSpPr>
            <a:spLocks/>
          </p:cNvSpPr>
          <p:nvPr/>
        </p:nvSpPr>
        <p:spPr bwMode="gray">
          <a:xfrm>
            <a:off x="-9525" y="2138363"/>
            <a:ext cx="8015288" cy="2271712"/>
          </a:xfrm>
          <a:custGeom>
            <a:avLst/>
            <a:gdLst>
              <a:gd name="T0" fmla="*/ 0 w 5049"/>
              <a:gd name="T1" fmla="*/ 0 h 1471"/>
              <a:gd name="T2" fmla="*/ 2147483647 w 5049"/>
              <a:gd name="T3" fmla="*/ 4770441 h 1471"/>
              <a:gd name="T4" fmla="*/ 2147483647 w 5049"/>
              <a:gd name="T5" fmla="*/ 2147483647 h 1471"/>
              <a:gd name="T6" fmla="*/ 0 w 5049"/>
              <a:gd name="T7" fmla="*/ 2147483647 h 1471"/>
              <a:gd name="T8" fmla="*/ 0 w 5049"/>
              <a:gd name="T9" fmla="*/ 0 h 14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49" h="1471">
                <a:moveTo>
                  <a:pt x="0" y="0"/>
                </a:moveTo>
                <a:lnTo>
                  <a:pt x="5049" y="2"/>
                </a:lnTo>
                <a:lnTo>
                  <a:pt x="5048" y="1458"/>
                </a:lnTo>
                <a:lnTo>
                  <a:pt x="0" y="1471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7294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3366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143000" y="990600"/>
            <a:ext cx="6705600" cy="1012825"/>
          </a:xfrm>
        </p:spPr>
        <p:txBody>
          <a:bodyPr/>
          <a:lstStyle>
            <a:lvl1pPr algn="ctr">
              <a:defRPr sz="3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3505200" y="2971800"/>
            <a:ext cx="4343400" cy="685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1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352800" y="6553200"/>
            <a:ext cx="2133600" cy="152400"/>
          </a:xfrm>
        </p:spPr>
        <p:txBody>
          <a:bodyPr/>
          <a:lstStyle>
            <a:lvl1pPr algn="r">
              <a:defRPr sz="1000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" y="6477000"/>
            <a:ext cx="2590800" cy="228600"/>
          </a:xfrm>
        </p:spPr>
        <p:txBody>
          <a:bodyPr/>
          <a:lstStyle>
            <a:lvl1pPr algn="ctr">
              <a:defRPr sz="1200" smtClean="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endParaRPr lang="zh-CN" altLang="zh-CN"/>
          </a:p>
        </p:txBody>
      </p:sp>
      <p:sp>
        <p:nvSpPr>
          <p:cNvPr id="1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210550" y="6467475"/>
            <a:ext cx="533400" cy="244475"/>
          </a:xfrm>
        </p:spPr>
        <p:txBody>
          <a:bodyPr/>
          <a:lstStyle>
            <a:lvl1pPr>
              <a:defRPr sz="1200">
                <a:latin typeface="Arial" pitchFamily="34" charset="0"/>
              </a:defRPr>
            </a:lvl1pPr>
          </a:lstStyle>
          <a:p>
            <a:fld id="{1906C012-CFC8-4536-834D-19089DD722D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7973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B12B5-A217-4750-A816-301315D2B4F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439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9436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9436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8D0971-07DE-485D-A8D8-3DD04D5B54A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6681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zh-CN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85D73D-E11E-41CC-AFB4-116407A56F3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0434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chart</a:t>
            </a:r>
            <a:endParaRPr lang="zh-CN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28A5DD-3E26-4721-BCF3-E13CE7A9CB3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086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zh-CN" alt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F3E775-04E2-4E50-8A9C-EDE5DB3D26F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126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038343-185C-4F8C-A86D-8B38C835D99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810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6B7E18-AEB8-4037-9B34-CEB340BAF87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659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CBB3E-FB58-42F9-9F3B-BDD3588CF10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148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99F00-AC36-4CFE-9331-17054FE9031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717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F3888C-868F-403A-8E8C-111330843B8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7720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4BB8B-EC0A-4E07-B483-23B81F543C3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479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82B248-1379-436E-ABDF-49AF5EF3381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524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15"/>
          <p:cNvSpPr>
            <a:spLocks/>
          </p:cNvSpPr>
          <p:nvPr/>
        </p:nvSpPr>
        <p:spPr bwMode="gray">
          <a:xfrm>
            <a:off x="-9525" y="344488"/>
            <a:ext cx="8194675" cy="633412"/>
          </a:xfrm>
          <a:custGeom>
            <a:avLst/>
            <a:gdLst>
              <a:gd name="T0" fmla="*/ 0 w 5049"/>
              <a:gd name="T1" fmla="*/ 0 h 1471"/>
              <a:gd name="T2" fmla="*/ 2147483647 w 5049"/>
              <a:gd name="T3" fmla="*/ 370746 h 1471"/>
              <a:gd name="T4" fmla="*/ 2147483647 w 5049"/>
              <a:gd name="T5" fmla="*/ 270336452 h 1471"/>
              <a:gd name="T6" fmla="*/ 0 w 5049"/>
              <a:gd name="T7" fmla="*/ 272746949 h 1471"/>
              <a:gd name="T8" fmla="*/ 0 w 5049"/>
              <a:gd name="T9" fmla="*/ 0 h 14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49" h="1471">
                <a:moveTo>
                  <a:pt x="0" y="0"/>
                </a:moveTo>
                <a:lnTo>
                  <a:pt x="5049" y="2"/>
                </a:lnTo>
                <a:lnTo>
                  <a:pt x="5048" y="1458"/>
                </a:lnTo>
                <a:lnTo>
                  <a:pt x="0" y="14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3366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8153400" y="0"/>
            <a:ext cx="990600" cy="6858000"/>
            <a:chOff x="5040" y="0"/>
            <a:chExt cx="720" cy="4320"/>
          </a:xfrm>
        </p:grpSpPr>
        <p:sp>
          <p:nvSpPr>
            <p:cNvPr id="1040" name="Rectangle 17"/>
            <p:cNvSpPr>
              <a:spLocks noChangeArrowheads="1"/>
            </p:cNvSpPr>
            <p:nvPr/>
          </p:nvSpPr>
          <p:spPr bwMode="gray">
            <a:xfrm>
              <a:off x="5042" y="0"/>
              <a:ext cx="718" cy="4320"/>
            </a:xfrm>
            <a:prstGeom prst="rect">
              <a:avLst/>
            </a:prstGeom>
            <a:solidFill>
              <a:schemeClr val="folHlink">
                <a:alpha val="3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041" name="Rectangle 18"/>
            <p:cNvSpPr>
              <a:spLocks noChangeArrowheads="1"/>
            </p:cNvSpPr>
            <p:nvPr/>
          </p:nvSpPr>
          <p:spPr bwMode="gray">
            <a:xfrm>
              <a:off x="5040" y="219"/>
              <a:ext cx="720" cy="39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</p:grp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19863"/>
            <a:ext cx="2133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itchFamily="2" charset="-122"/>
              </a:defRPr>
            </a:lvl1pPr>
          </a:lstStyle>
          <a:p>
            <a:endParaRPr lang="zh-CN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181600" y="6477000"/>
            <a:ext cx="2895600" cy="23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  <a:ea typeface="宋体" charset="-122"/>
              </a:defRPr>
            </a:lvl1pPr>
          </a:lstStyle>
          <a:p>
            <a:pPr>
              <a:defRPr/>
            </a:pPr>
            <a:r>
              <a:rPr lang="en-US" altLang="zh-CN"/>
              <a:t>www.themegallery.com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86750" y="6386513"/>
            <a:ext cx="457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latin typeface="Verdana" pitchFamily="34" charset="0"/>
                <a:ea typeface="宋体" pitchFamily="2" charset="-122"/>
              </a:defRPr>
            </a:lvl1pPr>
          </a:lstStyle>
          <a:p>
            <a:fld id="{F330601E-CEB0-4DCF-B6D6-7E8453564F17}" type="slidenum">
              <a:rPr lang="en-US" altLang="zh-CN"/>
              <a:pPr/>
              <a:t>‹#›</a:t>
            </a:fld>
            <a:endParaRPr lang="en-US" altLang="zh-CN"/>
          </a:p>
        </p:txBody>
      </p:sp>
      <p:grpSp>
        <p:nvGrpSpPr>
          <p:cNvPr id="1035" name="Group 22"/>
          <p:cNvGrpSpPr>
            <a:grpSpLocks/>
          </p:cNvGrpSpPr>
          <p:nvPr/>
        </p:nvGrpSpPr>
        <p:grpSpPr bwMode="auto">
          <a:xfrm>
            <a:off x="152400" y="228600"/>
            <a:ext cx="838200" cy="838200"/>
            <a:chOff x="18" y="144"/>
            <a:chExt cx="510" cy="480"/>
          </a:xfrm>
        </p:grpSpPr>
        <p:sp>
          <p:nvSpPr>
            <p:cNvPr id="1037" name="AutoShape 23"/>
            <p:cNvSpPr>
              <a:spLocks noChangeArrowheads="1"/>
            </p:cNvSpPr>
            <p:nvPr/>
          </p:nvSpPr>
          <p:spPr bwMode="gray">
            <a:xfrm>
              <a:off x="18" y="258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hlink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038" name="AutoShape 24"/>
            <p:cNvSpPr>
              <a:spLocks noChangeArrowheads="1"/>
            </p:cNvSpPr>
            <p:nvPr/>
          </p:nvSpPr>
          <p:spPr bwMode="gray">
            <a:xfrm>
              <a:off x="240" y="144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accent2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039" name="AutoShape 25"/>
            <p:cNvSpPr>
              <a:spLocks noChangeArrowheads="1"/>
            </p:cNvSpPr>
            <p:nvPr/>
          </p:nvSpPr>
          <p:spPr bwMode="gray">
            <a:xfrm>
              <a:off x="240" y="384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accent1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</p:grpSp>
      <p:sp>
        <p:nvSpPr>
          <p:cNvPr id="103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381000"/>
            <a:ext cx="670560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1"/>
          <p:cNvSpPr>
            <a:spLocks noGrp="1"/>
          </p:cNvSpPr>
          <p:nvPr>
            <p:ph type="subTitle" idx="1"/>
          </p:nvPr>
        </p:nvSpPr>
        <p:spPr>
          <a:xfrm>
            <a:off x="2514600" y="2895600"/>
            <a:ext cx="2977010" cy="685800"/>
          </a:xfrm>
        </p:spPr>
        <p:txBody>
          <a:bodyPr/>
          <a:lstStyle/>
          <a:p>
            <a:pPr algn="ctr"/>
            <a:r>
              <a:rPr lang="fa-I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سواد </a:t>
            </a:r>
            <a:r>
              <a:rPr lang="fa-IR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رسانه‌ای</a:t>
            </a:r>
            <a:endParaRPr lang="zh-CN" alt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  <a:cs typeface="B Titr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72DB9F3-C30E-4008-AD91-BE13B9F3E4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564179"/>
            <a:ext cx="860962" cy="8399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077916"/>
            <a:ext cx="2362200" cy="82708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319441"/>
            <a:ext cx="525577" cy="67115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667000" y="57266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dirty="0" smtClean="0">
                <a:cs typeface="B Yekan" pitchFamily="2" charset="-78"/>
              </a:rPr>
              <a:t>تابستان 1401</a:t>
            </a:r>
            <a:endParaRPr lang="en-US" dirty="0">
              <a:cs typeface="B Yekan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1142999"/>
            <a:ext cx="4648200" cy="5381625"/>
          </a:xfrm>
        </p:spPr>
        <p:txBody>
          <a:bodyPr/>
          <a:lstStyle/>
          <a:p>
            <a:pPr marL="0" indent="0" algn="r" rtl="1">
              <a:lnSpc>
                <a:spcPct val="150000"/>
              </a:lnSpc>
              <a:buClr>
                <a:srgbClr val="FF0000"/>
              </a:buClr>
              <a:buNone/>
            </a:pPr>
            <a:r>
              <a:rPr lang="fa-IR" sz="3600" dirty="0" smtClean="0">
                <a:cs typeface="B Mitra" pitchFamily="2" charset="-78"/>
              </a:rPr>
              <a:t>مجموعه مهارت‌ها و دانشی است كه بر</a:t>
            </a:r>
            <a:r>
              <a:rPr lang="en-US" sz="3600" dirty="0" smtClean="0">
                <a:cs typeface="B Mitra" pitchFamily="2" charset="-78"/>
              </a:rPr>
              <a:t> </a:t>
            </a:r>
            <a:r>
              <a:rPr lang="fa-IR" sz="3600" dirty="0" smtClean="0">
                <a:cs typeface="B Mitra" pitchFamily="2" charset="-78"/>
              </a:rPr>
              <a:t>اساس آن می‌توان انواع رسانه‌ها و انواع تولیدات آن‌ها را </a:t>
            </a:r>
            <a:r>
              <a:rPr lang="fa-IR" sz="3600" u="sng" dirty="0" smtClean="0">
                <a:cs typeface="B Mitra" pitchFamily="2" charset="-78"/>
              </a:rPr>
              <a:t>شناخت</a:t>
            </a:r>
            <a:r>
              <a:rPr lang="fa-IR" sz="3600" dirty="0" smtClean="0">
                <a:cs typeface="B Mitra" pitchFamily="2" charset="-78"/>
              </a:rPr>
              <a:t> و از یكدیگر </a:t>
            </a:r>
            <a:r>
              <a:rPr lang="fa-IR" sz="3600" u="sng" dirty="0" smtClean="0">
                <a:cs typeface="B Mitra" pitchFamily="2" charset="-78"/>
              </a:rPr>
              <a:t>تفكیك</a:t>
            </a:r>
            <a:r>
              <a:rPr lang="fa-IR" sz="3600" dirty="0" smtClean="0">
                <a:cs typeface="B Mitra" pitchFamily="2" charset="-78"/>
              </a:rPr>
              <a:t> و سپس </a:t>
            </a:r>
            <a:r>
              <a:rPr lang="fa-IR" sz="3600" u="sng" dirty="0" smtClean="0">
                <a:cs typeface="B Mitra" pitchFamily="2" charset="-78"/>
              </a:rPr>
              <a:t>تحلیل</a:t>
            </a:r>
            <a:r>
              <a:rPr lang="fa-IR" sz="3600" dirty="0" smtClean="0">
                <a:cs typeface="B Mitra" pitchFamily="2" charset="-78"/>
              </a:rPr>
              <a:t> كرد.</a:t>
            </a:r>
            <a:endParaRPr lang="en-US" sz="3600" dirty="0" smtClean="0">
              <a:cs typeface="B Mitra" pitchFamily="2" charset="-7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pPr algn="ctr" rtl="1">
              <a:defRPr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 سواد رسانه‌ای چیست؟</a:t>
            </a:r>
            <a:endPara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2" name="Diagonal Stripe 1"/>
          <p:cNvSpPr/>
          <p:nvPr/>
        </p:nvSpPr>
        <p:spPr>
          <a:xfrm flipH="1">
            <a:off x="8229600" y="390625"/>
            <a:ext cx="857450" cy="533400"/>
          </a:xfrm>
          <a:prstGeom prst="diagStrip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79" t="2948" r="23390" b="3831"/>
          <a:stretch/>
        </p:blipFill>
        <p:spPr>
          <a:xfrm>
            <a:off x="685800" y="2438400"/>
            <a:ext cx="2209800" cy="22650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1566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1142999"/>
            <a:ext cx="4495800" cy="5381625"/>
          </a:xfrm>
        </p:spPr>
        <p:txBody>
          <a:bodyPr/>
          <a:lstStyle/>
          <a:p>
            <a:pPr marL="0" indent="0" algn="r" rtl="1">
              <a:lnSpc>
                <a:spcPct val="150000"/>
              </a:lnSpc>
              <a:buClr>
                <a:srgbClr val="FF0000"/>
              </a:buClr>
              <a:buNone/>
            </a:pPr>
            <a:r>
              <a:rPr lang="fa-IR" sz="3600" dirty="0">
                <a:cs typeface="B Mitra" pitchFamily="2" charset="-78"/>
              </a:rPr>
              <a:t>یک نوع درک متکی بر مهارت است که به کمک آن می‌توانیم انواع رسانه‌ها و انواع تولیدات را </a:t>
            </a:r>
            <a:r>
              <a:rPr lang="fa-IR" sz="3600" u="sng" dirty="0">
                <a:cs typeface="B Mitra" pitchFamily="2" charset="-78"/>
              </a:rPr>
              <a:t>بشناسیم</a:t>
            </a:r>
            <a:r>
              <a:rPr lang="fa-IR" sz="3600" dirty="0">
                <a:cs typeface="B Mitra" pitchFamily="2" charset="-78"/>
              </a:rPr>
              <a:t> و به </a:t>
            </a:r>
            <a:r>
              <a:rPr lang="fa-IR" sz="3600" u="sng" dirty="0">
                <a:cs typeface="B Mitra" pitchFamily="2" charset="-78"/>
              </a:rPr>
              <a:t>تفکیک</a:t>
            </a:r>
            <a:r>
              <a:rPr lang="fa-IR" sz="3600" dirty="0">
                <a:cs typeface="B Mitra" pitchFamily="2" charset="-78"/>
              </a:rPr>
              <a:t> </a:t>
            </a:r>
            <a:r>
              <a:rPr lang="fa-IR" sz="3600" dirty="0" smtClean="0">
                <a:cs typeface="B Mitra" pitchFamily="2" charset="-78"/>
              </a:rPr>
              <a:t>و </a:t>
            </a:r>
            <a:r>
              <a:rPr lang="fa-IR" sz="3600" u="sng" dirty="0" smtClean="0">
                <a:cs typeface="B Mitra" pitchFamily="2" charset="-78"/>
              </a:rPr>
              <a:t>تحلیل</a:t>
            </a:r>
            <a:r>
              <a:rPr lang="fa-IR" sz="3600" dirty="0" smtClean="0">
                <a:cs typeface="B Mitra" pitchFamily="2" charset="-78"/>
              </a:rPr>
              <a:t> آن‌ها </a:t>
            </a:r>
            <a:r>
              <a:rPr lang="fa-IR" sz="3600" dirty="0">
                <a:cs typeface="B Mitra" pitchFamily="2" charset="-78"/>
              </a:rPr>
              <a:t>بپردازیم.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pPr algn="ctr" rtl="1">
              <a:defRPr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 سواد رسانه‌ای چیست؟</a:t>
            </a:r>
            <a:endPara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2" name="Diagonal Stripe 1"/>
          <p:cNvSpPr/>
          <p:nvPr/>
        </p:nvSpPr>
        <p:spPr>
          <a:xfrm flipH="1">
            <a:off x="8229600" y="390625"/>
            <a:ext cx="857450" cy="533400"/>
          </a:xfrm>
          <a:prstGeom prst="diagStrip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88" r="15052"/>
          <a:stretch/>
        </p:blipFill>
        <p:spPr>
          <a:xfrm>
            <a:off x="761998" y="2450431"/>
            <a:ext cx="2196957" cy="22530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2692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142999"/>
            <a:ext cx="7924800" cy="5381625"/>
          </a:xfrm>
        </p:spPr>
        <p:txBody>
          <a:bodyPr/>
          <a:lstStyle/>
          <a:p>
            <a:pPr marL="0" indent="0" algn="r" rtl="1">
              <a:lnSpc>
                <a:spcPct val="150000"/>
              </a:lnSpc>
              <a:buClr>
                <a:srgbClr val="FF0000"/>
              </a:buClr>
              <a:buNone/>
            </a:pPr>
            <a:r>
              <a:rPr lang="fa-IR" sz="3200" dirty="0" smtClean="0">
                <a:cs typeface="B Mitra" pitchFamily="2" charset="-78"/>
              </a:rPr>
              <a:t>سواد رسانه‌ای به ما می‌آموزد که:</a:t>
            </a:r>
            <a:endParaRPr lang="en-US" sz="3200" dirty="0" smtClean="0">
              <a:cs typeface="B Mitra" pitchFamily="2" charset="-78"/>
            </a:endParaRP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sz="3200" dirty="0" smtClean="0">
                <a:cs typeface="B Mitra" pitchFamily="2" charset="-78"/>
              </a:rPr>
              <a:t>از بین انبوهی از پیام‌ها و تصاویر رسانه‌ای، ایمن عبور کنیم، از </a:t>
            </a:r>
            <a:r>
              <a:rPr lang="fa-IR" sz="3200" u="sng" dirty="0" smtClean="0">
                <a:cs typeface="B Mitra" pitchFamily="2" charset="-78"/>
              </a:rPr>
              <a:t>نفوذ</a:t>
            </a:r>
            <a:r>
              <a:rPr lang="fa-IR" sz="3200" dirty="0" smtClean="0">
                <a:cs typeface="B Mitra" pitchFamily="2" charset="-78"/>
              </a:rPr>
              <a:t> رسانه‌ها با بهتر فهمیدن آنها رهایی یابیم</a:t>
            </a:r>
            <a:endParaRPr lang="en-US" sz="3200" dirty="0" smtClean="0">
              <a:cs typeface="B Mitra" pitchFamily="2" charset="-78"/>
            </a:endParaRP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sz="3200" dirty="0" smtClean="0">
                <a:cs typeface="B Mitra" pitchFamily="2" charset="-78"/>
              </a:rPr>
              <a:t>در استفاده از رسانه‌ها، یک </a:t>
            </a:r>
            <a:r>
              <a:rPr lang="fa-IR" sz="3200" u="sng" dirty="0" smtClean="0">
                <a:cs typeface="B Mitra" pitchFamily="2" charset="-78"/>
              </a:rPr>
              <a:t>رابطه منطقی هزینه-فایده </a:t>
            </a:r>
            <a:r>
              <a:rPr lang="fa-IR" sz="3200" dirty="0" smtClean="0">
                <a:cs typeface="B Mitra" pitchFamily="2" charset="-78"/>
              </a:rPr>
              <a:t>را برای زندگی خود طراحی کنیم (نسبت به استفاده از سایر رسانه‌ها یا انجام سایر فعالیت‌ها)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pPr algn="ctr" rtl="1">
              <a:defRPr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 کاربرد سواد رسانه‌ای چیست؟</a:t>
            </a:r>
            <a:endPara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5" name="Diagonal Stripe 4"/>
          <p:cNvSpPr/>
          <p:nvPr/>
        </p:nvSpPr>
        <p:spPr>
          <a:xfrm flipH="1">
            <a:off x="8229600" y="390625"/>
            <a:ext cx="857450" cy="533400"/>
          </a:xfrm>
          <a:prstGeom prst="diagStrip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58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142999"/>
            <a:ext cx="7924800" cy="5381625"/>
          </a:xfrm>
        </p:spPr>
        <p:txBody>
          <a:bodyPr/>
          <a:lstStyle/>
          <a:p>
            <a:pPr marL="0" indent="0" algn="r" rtl="1">
              <a:lnSpc>
                <a:spcPct val="150000"/>
              </a:lnSpc>
              <a:buClr>
                <a:srgbClr val="FF0000"/>
              </a:buClr>
              <a:buNone/>
            </a:pPr>
            <a:r>
              <a:rPr lang="fa-IR" dirty="0" smtClean="0">
                <a:cs typeface="B Mitra" pitchFamily="2" charset="-78"/>
              </a:rPr>
              <a:t>سواد رسانه‌ای مانند یک </a:t>
            </a:r>
            <a:r>
              <a:rPr lang="fa-IR" u="sng" dirty="0" smtClean="0">
                <a:cs typeface="B Mitra" pitchFamily="2" charset="-78"/>
              </a:rPr>
              <a:t>رژیم غذایی</a:t>
            </a:r>
            <a:r>
              <a:rPr lang="fa-IR" dirty="0" smtClean="0">
                <a:cs typeface="B Mitra" pitchFamily="2" charset="-78"/>
              </a:rPr>
              <a:t> که مشخص می‌کند «از چه غذایی و به چه میزان استفاده کنیم»، مشخص می‌کند:</a:t>
            </a:r>
          </a:p>
          <a:p>
            <a:pPr marL="800100" indent="-514350" algn="r" rtl="1">
              <a:lnSpc>
                <a:spcPct val="150000"/>
              </a:lnSpc>
              <a:buFont typeface="+mj-lt"/>
              <a:buAutoNum type="arabicParenR"/>
            </a:pPr>
            <a:r>
              <a:rPr lang="fa-IR" sz="3200" dirty="0" smtClean="0">
                <a:cs typeface="B Mitra" pitchFamily="2" charset="-78"/>
              </a:rPr>
              <a:t> از </a:t>
            </a:r>
            <a:r>
              <a:rPr lang="fa-IR" sz="3200" u="sng" dirty="0" smtClean="0">
                <a:cs typeface="B Mitra" pitchFamily="2" charset="-78"/>
              </a:rPr>
              <a:t>کدام</a:t>
            </a:r>
            <a:r>
              <a:rPr lang="fa-IR" sz="3200" dirty="0" smtClean="0">
                <a:cs typeface="B Mitra" pitchFamily="2" charset="-78"/>
              </a:rPr>
              <a:t> رسانه‌ها به </a:t>
            </a:r>
            <a:r>
              <a:rPr lang="fa-IR" sz="3200" u="sng" dirty="0" smtClean="0">
                <a:cs typeface="B Mitra" pitchFamily="2" charset="-78"/>
              </a:rPr>
              <a:t>چه میزانی</a:t>
            </a:r>
            <a:r>
              <a:rPr lang="fa-IR" sz="3200" dirty="0" smtClean="0">
                <a:cs typeface="B Mitra" pitchFamily="2" charset="-78"/>
              </a:rPr>
              <a:t> باید استفاده کرد؟</a:t>
            </a:r>
          </a:p>
          <a:p>
            <a:pPr marL="800100" indent="-514350" algn="r" rtl="1">
              <a:lnSpc>
                <a:spcPct val="150000"/>
              </a:lnSpc>
              <a:buFont typeface="+mj-lt"/>
              <a:buAutoNum type="arabicParenR"/>
            </a:pPr>
            <a:r>
              <a:rPr lang="fa-IR" sz="3200" dirty="0" smtClean="0">
                <a:cs typeface="B Mitra" pitchFamily="2" charset="-78"/>
              </a:rPr>
              <a:t> </a:t>
            </a:r>
            <a:r>
              <a:rPr lang="fa-IR" sz="3200" u="sng" dirty="0" smtClean="0">
                <a:cs typeface="B Mitra" pitchFamily="2" charset="-78"/>
              </a:rPr>
              <a:t>چه بخش‌هایی</a:t>
            </a:r>
            <a:r>
              <a:rPr lang="fa-IR" sz="3200" dirty="0" smtClean="0">
                <a:cs typeface="B Mitra" pitchFamily="2" charset="-78"/>
              </a:rPr>
              <a:t> از مطالب یک رسانه باید گرفته شود و چه بخش‌هایی کنار گذاشته شود</a:t>
            </a:r>
          </a:p>
          <a:p>
            <a:pPr marL="800100" indent="-514350" algn="r" rtl="1">
              <a:lnSpc>
                <a:spcPct val="150000"/>
              </a:lnSpc>
              <a:buFont typeface="+mj-lt"/>
              <a:buAutoNum type="arabicParenR"/>
            </a:pPr>
            <a:r>
              <a:rPr lang="fa-IR" sz="3200" dirty="0" smtClean="0">
                <a:cs typeface="B Mitra" pitchFamily="2" charset="-78"/>
              </a:rPr>
              <a:t> </a:t>
            </a:r>
            <a:r>
              <a:rPr lang="fa-IR" sz="3200" u="sng" dirty="0" smtClean="0">
                <a:cs typeface="B Mitra" pitchFamily="2" charset="-78"/>
              </a:rPr>
              <a:t>سود و زیان</a:t>
            </a:r>
            <a:r>
              <a:rPr lang="fa-IR" sz="3200" dirty="0" smtClean="0">
                <a:cs typeface="B Mitra" pitchFamily="2" charset="-78"/>
              </a:rPr>
              <a:t> بخش‌های مختلف رسانه‌ها چیست</a:t>
            </a:r>
          </a:p>
        </p:txBody>
      </p:sp>
      <p:sp>
        <p:nvSpPr>
          <p:cNvPr id="4" name="Diagonal Stripe 3"/>
          <p:cNvSpPr/>
          <p:nvPr/>
        </p:nvSpPr>
        <p:spPr>
          <a:xfrm flipH="1">
            <a:off x="8229600" y="390625"/>
            <a:ext cx="857450" cy="533400"/>
          </a:xfrm>
          <a:prstGeom prst="diagStrip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pPr algn="ctr" rtl="1">
              <a:defRPr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 کاربرد سواد رسانه‌ای چیست؟</a:t>
            </a:r>
            <a:endPara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7131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28601" y="1142999"/>
            <a:ext cx="7924800" cy="538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dirty="0" smtClean="0">
                <a:cs typeface="B Mitra" pitchFamily="2" charset="-78"/>
              </a:rPr>
              <a:t>سواد رسانه‌اي </a:t>
            </a:r>
            <a:r>
              <a:rPr lang="fa-IR" u="sng" dirty="0" smtClean="0">
                <a:cs typeface="B Mitra" pitchFamily="2" charset="-78"/>
              </a:rPr>
              <a:t>فرآيندي مادام‌العمر</a:t>
            </a:r>
            <a:r>
              <a:rPr lang="fa-IR" dirty="0" smtClean="0">
                <a:cs typeface="B Mitra" pitchFamily="2" charset="-78"/>
              </a:rPr>
              <a:t> است كه دائماً در حال تغيير و دگرگوني است</a:t>
            </a: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dirty="0" smtClean="0">
                <a:cs typeface="B Mitra" pitchFamily="2" charset="-78"/>
              </a:rPr>
              <a:t>سواد رسانه‌اي اختصاص به يك قشر خاص مثل افرادي تحصيل كرده ندارد و مي‌تواند </a:t>
            </a:r>
            <a:r>
              <a:rPr lang="fa-IR" u="sng" dirty="0" smtClean="0">
                <a:cs typeface="B Mitra" pitchFamily="2" charset="-78"/>
              </a:rPr>
              <a:t>همه افراد جامعه </a:t>
            </a:r>
            <a:r>
              <a:rPr lang="fa-IR" dirty="0" smtClean="0">
                <a:cs typeface="B Mitra" pitchFamily="2" charset="-78"/>
              </a:rPr>
              <a:t>را از كودكان تا كهنسالان را در بر بگيرد</a:t>
            </a: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dirty="0" smtClean="0">
                <a:cs typeface="B Mitra" pitchFamily="2" charset="-78"/>
              </a:rPr>
              <a:t>امروزه در كشورهايي مثل كانادا و ژاپن، موضوع سواد رسانه‌اي را جزء </a:t>
            </a:r>
            <a:r>
              <a:rPr lang="fa-IR" u="sng" dirty="0" smtClean="0">
                <a:cs typeface="B Mitra" pitchFamily="2" charset="-78"/>
              </a:rPr>
              <a:t>عناوين درسي مدارس</a:t>
            </a:r>
            <a:r>
              <a:rPr lang="fa-IR" dirty="0" smtClean="0">
                <a:cs typeface="B Mitra" pitchFamily="2" charset="-78"/>
              </a:rPr>
              <a:t> خود قرار داده‌اند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pPr algn="ctr" rtl="1">
              <a:defRPr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 سواد رسانه‌ای؛ کی و کجا؟</a:t>
            </a:r>
            <a:endPara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8" name="Diagonal Stripe 7"/>
          <p:cNvSpPr/>
          <p:nvPr/>
        </p:nvSpPr>
        <p:spPr>
          <a:xfrm flipH="1">
            <a:off x="8229600" y="390625"/>
            <a:ext cx="857450" cy="533400"/>
          </a:xfrm>
          <a:prstGeom prst="diagStrip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0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28601" y="1142999"/>
            <a:ext cx="7924799" cy="538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dirty="0" smtClean="0">
                <a:cs typeface="B Mitra" pitchFamily="2" charset="-78"/>
              </a:rPr>
              <a:t>سواد رسانه‌ای مخاطب را </a:t>
            </a:r>
            <a:r>
              <a:rPr lang="fa-IR" u="sng" dirty="0" smtClean="0">
                <a:cs typeface="B Mitra" pitchFamily="2" charset="-78"/>
              </a:rPr>
              <a:t>از حالت منفعل به رصد</a:t>
            </a:r>
            <a:r>
              <a:rPr lang="fa-IR" dirty="0" smtClean="0">
                <a:cs typeface="B Mitra" pitchFamily="2" charset="-78"/>
              </a:rPr>
              <a:t> رسانه و نهایتا اجتهاد رسانه‌ای می‌رساند</a:t>
            </a: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dirty="0" smtClean="0">
                <a:cs typeface="B Mitra" pitchFamily="2" charset="-78"/>
              </a:rPr>
              <a:t>باعث می‌شود تا مخاطبان </a:t>
            </a:r>
            <a:r>
              <a:rPr lang="fa-IR" u="sng" dirty="0" smtClean="0">
                <a:cs typeface="B Mitra" pitchFamily="2" charset="-78"/>
              </a:rPr>
              <a:t>درك عمیق‌تر</a:t>
            </a:r>
            <a:r>
              <a:rPr lang="fa-IR" dirty="0" smtClean="0">
                <a:cs typeface="B Mitra" pitchFamily="2" charset="-78"/>
              </a:rPr>
              <a:t>ی از آنچه می‌بینند،  می‌شنوند و می‌خوانند داشته باشند.</a:t>
            </a: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fa-IR" dirty="0">
              <a:cs typeface="B Mitra" pitchFamily="2" charset="-78"/>
            </a:endParaRPr>
          </a:p>
          <a:p>
            <a:pPr marL="0" indent="0" algn="ctr" rtl="1">
              <a:lnSpc>
                <a:spcPct val="150000"/>
              </a:lnSpc>
              <a:buClr>
                <a:srgbClr val="FF0000"/>
              </a:buClr>
              <a:buNone/>
            </a:pPr>
            <a:r>
              <a:rPr lang="fa-IR" dirty="0" smtClean="0">
                <a:cs typeface="B Mitra" pitchFamily="2" charset="-78"/>
              </a:rPr>
              <a:t>1) صرف زمان کمتر برای رسانه </a:t>
            </a:r>
          </a:p>
          <a:p>
            <a:pPr marL="0" indent="0" algn="ctr" rtl="1">
              <a:lnSpc>
                <a:spcPct val="150000"/>
              </a:lnSpc>
              <a:buClr>
                <a:srgbClr val="FF0000"/>
              </a:buClr>
              <a:buNone/>
            </a:pPr>
            <a:r>
              <a:rPr lang="fa-IR" dirty="0" smtClean="0">
                <a:cs typeface="B Mitra" pitchFamily="2" charset="-78"/>
              </a:rPr>
              <a:t>2) دریافت محتوای محدودتر (در حد نیاز)</a:t>
            </a: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fa-IR" dirty="0" smtClean="0">
              <a:cs typeface="B Mitra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pPr algn="ctr" rtl="1">
              <a:defRPr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 نتیجه کسب سواد رسانه‌ای</a:t>
            </a:r>
            <a:endPara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6" name="Diagonal Stripe 5"/>
          <p:cNvSpPr/>
          <p:nvPr/>
        </p:nvSpPr>
        <p:spPr>
          <a:xfrm flipH="1">
            <a:off x="8229600" y="390625"/>
            <a:ext cx="857450" cy="533400"/>
          </a:xfrm>
          <a:prstGeom prst="diagStrip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3733800" y="3962400"/>
            <a:ext cx="1143000" cy="533400"/>
          </a:xfrm>
          <a:prstGeom prst="downArrow">
            <a:avLst>
              <a:gd name="adj1" fmla="val 50000"/>
              <a:gd name="adj2" fmla="val 4859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78045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1066800"/>
            <a:ext cx="7862788" cy="538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 rtl="1">
              <a:lnSpc>
                <a:spcPct val="150000"/>
              </a:lnSpc>
              <a:buClr>
                <a:srgbClr val="FF0000"/>
              </a:buClr>
              <a:buNone/>
            </a:pPr>
            <a:r>
              <a:rPr lang="fa-IR" sz="2000" dirty="0" smtClean="0">
                <a:solidFill>
                  <a:srgbClr val="C00000"/>
                </a:solidFill>
                <a:cs typeface="B Mitra" pitchFamily="2" charset="-78"/>
              </a:rPr>
              <a:t>سطح </a:t>
            </a:r>
            <a:r>
              <a:rPr lang="fa-IR" sz="2000" dirty="0">
                <a:solidFill>
                  <a:srgbClr val="C00000"/>
                </a:solidFill>
                <a:cs typeface="B Mitra" pitchFamily="2" charset="-78"/>
              </a:rPr>
              <a:t>اول</a:t>
            </a: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sz="2000" u="sng" dirty="0">
                <a:cs typeface="B Mitra" pitchFamily="2" charset="-78"/>
              </a:rPr>
              <a:t>افزایش آگاهی</a:t>
            </a:r>
            <a:r>
              <a:rPr lang="fa-IR" sz="2000" dirty="0">
                <a:cs typeface="B Mitra" pitchFamily="2" charset="-78"/>
              </a:rPr>
              <a:t> خود نسبت به رژیم </a:t>
            </a:r>
            <a:r>
              <a:rPr lang="fa-IR" sz="2000" dirty="0" smtClean="0">
                <a:cs typeface="B Mitra" pitchFamily="2" charset="-78"/>
              </a:rPr>
              <a:t>رسانه‌‌ای</a:t>
            </a: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sz="2000" dirty="0" smtClean="0">
                <a:cs typeface="B Mitra" pitchFamily="2" charset="-78"/>
              </a:rPr>
              <a:t>برنامه‌ریزی و اختصاص </a:t>
            </a:r>
            <a:r>
              <a:rPr lang="fa-IR" sz="2000" u="sng" dirty="0">
                <a:cs typeface="B Mitra" pitchFamily="2" charset="-78"/>
              </a:rPr>
              <a:t>زمان </a:t>
            </a:r>
            <a:r>
              <a:rPr lang="fa-IR" sz="2000" u="sng" dirty="0" smtClean="0">
                <a:cs typeface="B Mitra" pitchFamily="2" charset="-78"/>
              </a:rPr>
              <a:t>مشخص و محدود</a:t>
            </a:r>
            <a:r>
              <a:rPr lang="fa-IR" sz="2000" dirty="0" smtClean="0">
                <a:cs typeface="B Mitra" pitchFamily="2" charset="-78"/>
              </a:rPr>
              <a:t> برای بهره‌برداری از رسانه‌ها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§"/>
            </a:pPr>
            <a:endParaRPr lang="fa-IR" sz="2000" dirty="0">
              <a:cs typeface="B Mitra" pitchFamily="2" charset="-78"/>
            </a:endParaRPr>
          </a:p>
          <a:p>
            <a:pPr marL="0" indent="0" algn="r" rtl="1">
              <a:lnSpc>
                <a:spcPct val="150000"/>
              </a:lnSpc>
              <a:buClr>
                <a:srgbClr val="FF0000"/>
              </a:buClr>
              <a:buNone/>
            </a:pPr>
            <a:r>
              <a:rPr lang="fa-IR" sz="2000" dirty="0" smtClean="0">
                <a:solidFill>
                  <a:srgbClr val="C00000"/>
                </a:solidFill>
                <a:cs typeface="B Mitra" pitchFamily="2" charset="-78"/>
              </a:rPr>
              <a:t>سطح </a:t>
            </a:r>
            <a:r>
              <a:rPr lang="fa-IR" sz="2000" dirty="0">
                <a:solidFill>
                  <a:srgbClr val="C00000"/>
                </a:solidFill>
                <a:cs typeface="B Mitra" pitchFamily="2" charset="-78"/>
              </a:rPr>
              <a:t>دوم</a:t>
            </a: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sz="2000" dirty="0" smtClean="0">
                <a:cs typeface="B Mitra" pitchFamily="2" charset="-78"/>
              </a:rPr>
              <a:t>آموختن </a:t>
            </a:r>
            <a:r>
              <a:rPr lang="fa-IR" sz="2000" dirty="0">
                <a:cs typeface="B Mitra" pitchFamily="2" charset="-78"/>
              </a:rPr>
              <a:t>انواع مهارت‌های تفکر </a:t>
            </a:r>
            <a:r>
              <a:rPr lang="fa-IR" sz="2000" u="sng" dirty="0">
                <a:cs typeface="B Mitra" pitchFamily="2" charset="-78"/>
              </a:rPr>
              <a:t>انتقادی</a:t>
            </a:r>
            <a:r>
              <a:rPr lang="fa-IR" sz="2000" dirty="0">
                <a:cs typeface="B Mitra" pitchFamily="2" charset="-78"/>
              </a:rPr>
              <a:t> و </a:t>
            </a:r>
            <a:r>
              <a:rPr lang="fa-IR" sz="2000" u="sng" dirty="0">
                <a:cs typeface="B Mitra" pitchFamily="2" charset="-78"/>
              </a:rPr>
              <a:t>چند بعدی </a:t>
            </a:r>
            <a:r>
              <a:rPr lang="fa-IR" sz="2000" dirty="0" smtClean="0">
                <a:cs typeface="B Mitra" pitchFamily="2" charset="-78"/>
              </a:rPr>
              <a:t>و </a:t>
            </a:r>
            <a:r>
              <a:rPr lang="fa-IR" sz="2000" dirty="0">
                <a:cs typeface="B Mitra" pitchFamily="2" charset="-78"/>
              </a:rPr>
              <a:t>تجزیه و </a:t>
            </a:r>
            <a:r>
              <a:rPr lang="fa-IR" sz="2000" u="sng" dirty="0">
                <a:cs typeface="B Mitra" pitchFamily="2" charset="-78"/>
              </a:rPr>
              <a:t>تحلیل</a:t>
            </a:r>
            <a:r>
              <a:rPr lang="fa-IR" sz="2000" dirty="0">
                <a:cs typeface="B Mitra" pitchFamily="2" charset="-78"/>
              </a:rPr>
              <a:t> فعالانه </a:t>
            </a:r>
            <a:endParaRPr lang="fa-IR" sz="2000" dirty="0" smtClean="0">
              <a:cs typeface="B Mitra" pitchFamily="2" charset="-78"/>
            </a:endParaRPr>
          </a:p>
          <a:p>
            <a:pPr algn="r" rtl="1">
              <a:buClr>
                <a:srgbClr val="FF0000"/>
              </a:buClr>
              <a:buFont typeface="Wingdings" pitchFamily="2" charset="2"/>
              <a:buChar char="§"/>
            </a:pPr>
            <a:endParaRPr lang="fa-IR" sz="2000" dirty="0">
              <a:cs typeface="B Mitra" pitchFamily="2" charset="-78"/>
            </a:endParaRPr>
          </a:p>
          <a:p>
            <a:pPr marL="0" indent="0" algn="r" rtl="1">
              <a:lnSpc>
                <a:spcPct val="150000"/>
              </a:lnSpc>
              <a:buClr>
                <a:srgbClr val="FF0000"/>
              </a:buClr>
              <a:buNone/>
            </a:pPr>
            <a:r>
              <a:rPr lang="fa-IR" sz="2000" dirty="0" smtClean="0">
                <a:solidFill>
                  <a:srgbClr val="C00000"/>
                </a:solidFill>
                <a:cs typeface="B Mitra" pitchFamily="2" charset="-78"/>
              </a:rPr>
              <a:t>سطح </a:t>
            </a:r>
            <a:r>
              <a:rPr lang="fa-IR" sz="2000" dirty="0">
                <a:solidFill>
                  <a:srgbClr val="C00000"/>
                </a:solidFill>
                <a:cs typeface="B Mitra" pitchFamily="2" charset="-78"/>
              </a:rPr>
              <a:t>سوم</a:t>
            </a: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sz="2000" u="sng" dirty="0" smtClean="0">
                <a:cs typeface="B Mitra" pitchFamily="2" charset="-78"/>
              </a:rPr>
              <a:t>تفکر بسیار عمیق‌تر</a:t>
            </a:r>
          </a:p>
          <a:p>
            <a:pPr algn="r" rt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fa-IR" sz="2000" dirty="0" smtClean="0">
                <a:cs typeface="B Mitra" pitchFamily="2" charset="-78"/>
              </a:rPr>
              <a:t>کسب قدرت </a:t>
            </a:r>
            <a:r>
              <a:rPr lang="fa-IR" sz="2000" dirty="0">
                <a:cs typeface="B Mitra" pitchFamily="2" charset="-78"/>
              </a:rPr>
              <a:t>تحلیل و تجزیه اطلاعاتی است که در مفهوم یک پیام، </a:t>
            </a:r>
            <a:r>
              <a:rPr lang="fa-IR" sz="2000" u="sng" dirty="0">
                <a:cs typeface="B Mitra" pitchFamily="2" charset="-78"/>
              </a:rPr>
              <a:t>پنهان</a:t>
            </a:r>
            <a:r>
              <a:rPr lang="fa-IR" sz="2000" dirty="0">
                <a:cs typeface="B Mitra" pitchFamily="2" charset="-78"/>
              </a:rPr>
              <a:t> شده </a:t>
            </a:r>
            <a:r>
              <a:rPr lang="fa-IR" sz="2000" dirty="0" smtClean="0">
                <a:cs typeface="B Mitra" pitchFamily="2" charset="-78"/>
              </a:rPr>
              <a:t>است</a:t>
            </a:r>
            <a:endParaRPr lang="fa-IR" sz="2000" dirty="0">
              <a:cs typeface="B Mitra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pPr algn="ctr" rtl="1">
              <a:defRPr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 سطوح کسب سواد رسانه‌ای</a:t>
            </a:r>
            <a:endPara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6" name="Diagonal Stripe 5"/>
          <p:cNvSpPr/>
          <p:nvPr/>
        </p:nvSpPr>
        <p:spPr>
          <a:xfrm flipH="1">
            <a:off x="8229600" y="390625"/>
            <a:ext cx="857450" cy="533400"/>
          </a:xfrm>
          <a:prstGeom prst="diagStrip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52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2" name="WordArt 6"/>
          <p:cNvSpPr>
            <a:spLocks noChangeArrowheads="1" noChangeShapeType="1" noTextEdit="1"/>
          </p:cNvSpPr>
          <p:nvPr/>
        </p:nvSpPr>
        <p:spPr bwMode="gray">
          <a:xfrm>
            <a:off x="1981200" y="2971800"/>
            <a:ext cx="43434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fa-IR" sz="3600" b="1" kern="10" dirty="0" smtClean="0">
                <a:ln w="2857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7184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B Titr" pitchFamily="2" charset="-78"/>
              </a:rPr>
              <a:t>با سپاس از توجه شما</a:t>
            </a:r>
            <a:endParaRPr lang="en-US" sz="3600" b="1" kern="10" dirty="0">
              <a:ln w="28575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2">
                  <a:lumMod val="75000"/>
                </a:schemeClr>
              </a:solidFill>
              <a:effectLst>
                <a:outerShdw dist="7184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2" grpId="0"/>
    </p:bldLst>
  </p:timing>
</p:sld>
</file>

<file path=ppt/theme/theme1.xml><?xml version="1.0" encoding="utf-8"?>
<a:theme xmlns:a="http://schemas.openxmlformats.org/drawingml/2006/main" name="business-template">
  <a:themeElements>
    <a:clrScheme name="sample 3">
      <a:dk1>
        <a:srgbClr val="003366"/>
      </a:dk1>
      <a:lt1>
        <a:srgbClr val="FFFFFF"/>
      </a:lt1>
      <a:dk2>
        <a:srgbClr val="5086C2"/>
      </a:dk2>
      <a:lt2>
        <a:srgbClr val="C0C0C0"/>
      </a:lt2>
      <a:accent1>
        <a:srgbClr val="DE8848"/>
      </a:accent1>
      <a:accent2>
        <a:srgbClr val="85BA54"/>
      </a:accent2>
      <a:accent3>
        <a:srgbClr val="FFFFFF"/>
      </a:accent3>
      <a:accent4>
        <a:srgbClr val="002A56"/>
      </a:accent4>
      <a:accent5>
        <a:srgbClr val="ECC3B1"/>
      </a:accent5>
      <a:accent6>
        <a:srgbClr val="78A84B"/>
      </a:accent6>
      <a:hlink>
        <a:srgbClr val="4C59D2"/>
      </a:hlink>
      <a:folHlink>
        <a:srgbClr val="A0B5C4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48806B"/>
        </a:dk1>
        <a:lt1>
          <a:srgbClr val="FFFFFF"/>
        </a:lt1>
        <a:dk2>
          <a:srgbClr val="77956D"/>
        </a:dk2>
        <a:lt2>
          <a:srgbClr val="C0C0C0"/>
        </a:lt2>
        <a:accent1>
          <a:srgbClr val="6BB9C3"/>
        </a:accent1>
        <a:accent2>
          <a:srgbClr val="E7BA15"/>
        </a:accent2>
        <a:accent3>
          <a:srgbClr val="FFFFFF"/>
        </a:accent3>
        <a:accent4>
          <a:srgbClr val="3C6C5A"/>
        </a:accent4>
        <a:accent5>
          <a:srgbClr val="BAD9DE"/>
        </a:accent5>
        <a:accent6>
          <a:srgbClr val="D1A812"/>
        </a:accent6>
        <a:hlink>
          <a:srgbClr val="76C14D"/>
        </a:hlink>
        <a:folHlink>
          <a:srgbClr val="B0C2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5F5F5F"/>
        </a:dk1>
        <a:lt1>
          <a:srgbClr val="FFFFFF"/>
        </a:lt1>
        <a:dk2>
          <a:srgbClr val="8D8D8D"/>
        </a:dk2>
        <a:lt2>
          <a:srgbClr val="C0C0C0"/>
        </a:lt2>
        <a:accent1>
          <a:srgbClr val="8EC072"/>
        </a:accent1>
        <a:accent2>
          <a:srgbClr val="5DB8CD"/>
        </a:accent2>
        <a:accent3>
          <a:srgbClr val="FFFFFF"/>
        </a:accent3>
        <a:accent4>
          <a:srgbClr val="505050"/>
        </a:accent4>
        <a:accent5>
          <a:srgbClr val="C6DCBC"/>
        </a:accent5>
        <a:accent6>
          <a:srgbClr val="53A6BA"/>
        </a:accent6>
        <a:hlink>
          <a:srgbClr val="D68B40"/>
        </a:hlink>
        <a:folHlink>
          <a:srgbClr val="D5D17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3366"/>
        </a:dk1>
        <a:lt1>
          <a:srgbClr val="FFFFFF"/>
        </a:lt1>
        <a:dk2>
          <a:srgbClr val="5086C2"/>
        </a:dk2>
        <a:lt2>
          <a:srgbClr val="C0C0C0"/>
        </a:lt2>
        <a:accent1>
          <a:srgbClr val="DE8848"/>
        </a:accent1>
        <a:accent2>
          <a:srgbClr val="85BA54"/>
        </a:accent2>
        <a:accent3>
          <a:srgbClr val="FFFFFF"/>
        </a:accent3>
        <a:accent4>
          <a:srgbClr val="002A56"/>
        </a:accent4>
        <a:accent5>
          <a:srgbClr val="ECC3B1"/>
        </a:accent5>
        <a:accent6>
          <a:srgbClr val="78A84B"/>
        </a:accent6>
        <a:hlink>
          <a:srgbClr val="4C59D2"/>
        </a:hlink>
        <a:folHlink>
          <a:srgbClr val="A0B5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business-template</Template>
  <TotalTime>162</TotalTime>
  <Words>379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business-template</vt:lpstr>
      <vt:lpstr>PowerPoint Presentation</vt:lpstr>
      <vt:lpstr> سواد رسانه‌ای چیست؟</vt:lpstr>
      <vt:lpstr> سواد رسانه‌ای چیست؟</vt:lpstr>
      <vt:lpstr> کاربرد سواد رسانه‌ای چیست؟</vt:lpstr>
      <vt:lpstr> کاربرد سواد رسانه‌ای چیست؟</vt:lpstr>
      <vt:lpstr> سواد رسانه‌ای؛ کی و کجا؟</vt:lpstr>
      <vt:lpstr> نتیجه کسب سواد رسانه‌ای</vt:lpstr>
      <vt:lpstr> سطوح کسب سواد رسانه‌ای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36</cp:revision>
  <dcterms:created xsi:type="dcterms:W3CDTF">2022-06-26T04:19:35Z</dcterms:created>
  <dcterms:modified xsi:type="dcterms:W3CDTF">2022-06-28T03:37:20Z</dcterms:modified>
</cp:coreProperties>
</file>